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F29504D-2BF2-4EB5-B85E-7C4481E6FA4D}">
  <a:tblStyle styleId="{0F29504D-2BF2-4EB5-B85E-7C4481E6F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21E0217-162D-4CAA-8FF3-2219311BAE5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Char char="○"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Char char="■"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Char char="●"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Char char="○"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Char char="■"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Char char="●"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Char char="○"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4" name="Shape 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52" name="Shape 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61" name="Shape 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and Imag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" type="body"/>
          </p:nvPr>
        </p:nvSpPr>
        <p:spPr>
          <a:xfrm>
            <a:off x="669056" y="2111808"/>
            <a:ext cx="5081255" cy="4174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483" lvl="1" marL="8381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2" type="body"/>
          </p:nvPr>
        </p:nvSpPr>
        <p:spPr>
          <a:xfrm>
            <a:off x="6230103" y="950129"/>
            <a:ext cx="5974079" cy="5907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3" type="body"/>
          </p:nvPr>
        </p:nvSpPr>
        <p:spPr>
          <a:xfrm>
            <a:off x="8235614" y="305317"/>
            <a:ext cx="3654319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idx="2" type="pic"/>
          </p:nvPr>
        </p:nvSpPr>
        <p:spPr>
          <a:xfrm>
            <a:off x="-12191" y="0"/>
            <a:ext cx="1220419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483" lvl="1" marL="838179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03668" y="2043258"/>
            <a:ext cx="4849681" cy="2415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●"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483" lvl="1" marL="838179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3" type="body"/>
          </p:nvPr>
        </p:nvSpPr>
        <p:spPr>
          <a:xfrm>
            <a:off x="302684" y="4958530"/>
            <a:ext cx="2377544" cy="48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  <a:defRPr b="0" i="0" sz="13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2204700" cy="687705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11087100" y="389466"/>
            <a:ext cx="18473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92851" y="317500"/>
            <a:ext cx="2252133" cy="3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>
            <p:ph idx="1" type="body"/>
          </p:nvPr>
        </p:nvSpPr>
        <p:spPr>
          <a:xfrm>
            <a:off x="0" y="0"/>
            <a:ext cx="5974079" cy="6875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457189" lvl="0" marL="457189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663024" y="2111808"/>
            <a:ext cx="4983791" cy="4174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●"/>
              <a:defRPr b="1" i="0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○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FFFFFF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669056" y="2111808"/>
            <a:ext cx="11087403" cy="4174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b="1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483" lvl="1" marL="83817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468" lvl="2" marL="14477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6651" lvl="3" marL="213354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Courier New"/>
              <a:buChar char="o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2834" lvl="4" marL="28193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556"/>
              <a:buFont typeface="Noto Sans Symbols"/>
              <a:buChar char="➢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8235614" y="305317"/>
            <a:ext cx="3654319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Char char="●"/>
              <a:defRPr b="1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4" lvl="1" marL="609585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69" lvl="2" marL="121917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■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54" lvl="3" marL="1828754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Courier New"/>
              <a:buChar char="●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38" lvl="4" marL="2438339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Char char="○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14967" lvl="5" marL="335271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14982" lvl="6" marL="3962301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4997" lvl="7" marL="457188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5013" lvl="8" marL="518147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7569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u_white.png"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6915" y="313265"/>
            <a:ext cx="897465" cy="3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/>
          <p:nvPr/>
        </p:nvSpPr>
        <p:spPr>
          <a:xfrm>
            <a:off x="0" y="0"/>
            <a:ext cx="12204700" cy="950383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Shape 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51" y="317500"/>
            <a:ext cx="2252133" cy="3047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609600" y="1056066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Molecular Nutrition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in Progress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Radhika Patel and Reilly Cashmore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3956200"/>
            <a:ext cx="4281499" cy="246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68700" y="1056075"/>
            <a:ext cx="1986575" cy="19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34" name="Shape 134"/>
          <p:cNvSpPr txBox="1"/>
          <p:nvPr>
            <p:ph idx="3" type="body"/>
          </p:nvPr>
        </p:nvSpPr>
        <p:spPr>
          <a:xfrm>
            <a:off x="3120825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Experimental Results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514925" y="3331100"/>
            <a:ext cx="13488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tested positive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14925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pic>
        <p:nvPicPr>
          <p:cNvPr descr="Screen Shot 2017-06-29 at 3.29.00 PM.png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550" y="953000"/>
            <a:ext cx="6204900" cy="589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2" type="sldNum"/>
          </p:nvPr>
        </p:nvSpPr>
        <p:spPr>
          <a:xfrm>
            <a:off x="11358175" y="6356350"/>
            <a:ext cx="224399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3" name="Shape 143"/>
          <p:cNvSpPr txBox="1"/>
          <p:nvPr>
            <p:ph idx="3" type="body"/>
          </p:nvPr>
        </p:nvSpPr>
        <p:spPr>
          <a:xfrm>
            <a:off x="2968150" y="202400"/>
            <a:ext cx="6546900" cy="64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 about Lab 1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99748" y="1267450"/>
            <a:ext cx="27684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Fehling’s Test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(presence of reducing sugar)</a:t>
            </a:r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Blueberries</a:t>
            </a:r>
          </a:p>
        </p:txBody>
      </p:sp>
      <p:pic>
        <p:nvPicPr>
          <p:cNvPr descr="Screen Shot 2017-06-29 at 2.46.46 PM.png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96" y="3104098"/>
            <a:ext cx="979624" cy="300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4380923" y="1267450"/>
            <a:ext cx="2768398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Benedict’s Test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(presence of reducing sugar)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Tea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Vitamin Water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Coffee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Quinoa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Seitan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Blueberries</a:t>
            </a:r>
          </a:p>
        </p:txBody>
      </p:sp>
      <p:pic>
        <p:nvPicPr>
          <p:cNvPr descr="Screen Shot 2017-06-29 at 3.02.54 PM.png"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0475" y="4354803"/>
            <a:ext cx="1927860" cy="199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9 at 3.03.39 PM.png" id="148" name="Shape 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8335" y="4345900"/>
            <a:ext cx="540520" cy="2010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9 at 3.04.21 PM.png" id="149" name="Shape 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8857" y="4363708"/>
            <a:ext cx="1261216" cy="19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" type="body"/>
          </p:nvPr>
        </p:nvSpPr>
        <p:spPr>
          <a:xfrm>
            <a:off x="8621725" y="1267450"/>
            <a:ext cx="28428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Barfoed’s Test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(presence of reducing sugar)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Tea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Coffee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Blueberries</a:t>
            </a:r>
          </a:p>
        </p:txBody>
      </p:sp>
      <p:pic>
        <p:nvPicPr>
          <p:cNvPr descr="Screen Shot 2017-06-29 at 3.05.40 PM.png" id="151" name="Shape 151"/>
          <p:cNvPicPr preferRelativeResize="0"/>
          <p:nvPr/>
        </p:nvPicPr>
        <p:blipFill rotWithShape="1">
          <a:blip r:embed="rId7">
            <a:alphaModFix/>
          </a:blip>
          <a:srcRect b="0" l="0" r="71457" t="0"/>
          <a:stretch/>
        </p:blipFill>
        <p:spPr>
          <a:xfrm>
            <a:off x="9733843" y="3310203"/>
            <a:ext cx="707972" cy="1831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9 at 3.05.40 PM.png" id="152" name="Shape 152"/>
          <p:cNvPicPr preferRelativeResize="0"/>
          <p:nvPr/>
        </p:nvPicPr>
        <p:blipFill rotWithShape="1">
          <a:blip r:embed="rId7">
            <a:alphaModFix/>
          </a:blip>
          <a:srcRect b="0" l="64721" r="0" t="0"/>
          <a:stretch/>
        </p:blipFill>
        <p:spPr>
          <a:xfrm>
            <a:off x="8936475" y="3310203"/>
            <a:ext cx="875032" cy="1831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9 at 3.10.37 PM.png" id="153" name="Shape 1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41807" y="3310200"/>
            <a:ext cx="707968" cy="1831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564375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2" type="sldNum"/>
          </p:nvPr>
        </p:nvSpPr>
        <p:spPr>
          <a:xfrm>
            <a:off x="11038775" y="6356350"/>
            <a:ext cx="543599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0" name="Shape 160"/>
          <p:cNvSpPr txBox="1"/>
          <p:nvPr>
            <p:ph idx="3" type="body"/>
          </p:nvPr>
        </p:nvSpPr>
        <p:spPr>
          <a:xfrm>
            <a:off x="2968150" y="202400"/>
            <a:ext cx="6546900" cy="64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 about Lab 1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331274" y="1575525"/>
            <a:ext cx="2786099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Bial’s Test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(presence of polysaccharides)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Protein</a:t>
            </a:r>
          </a:p>
        </p:txBody>
      </p:sp>
      <p:pic>
        <p:nvPicPr>
          <p:cNvPr descr="Screen Shot 2017-06-29 at 3.08.58 PM.png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624" y="2864677"/>
            <a:ext cx="725399" cy="262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idx="1" type="body"/>
          </p:nvPr>
        </p:nvSpPr>
        <p:spPr>
          <a:xfrm>
            <a:off x="6851100" y="1575525"/>
            <a:ext cx="2551199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Iodine Test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(presence of pentoses and hexoses) 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Protein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Quinoa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Lentils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Seitan</a:t>
            </a:r>
          </a:p>
        </p:txBody>
      </p:sp>
      <p:pic>
        <p:nvPicPr>
          <p:cNvPr descr="Screen Shot 2017-06-29 at 3.15.54 PM.png"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5173" y="4521950"/>
            <a:ext cx="1952168" cy="2051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29 at 3.16.42 PM.png" id="165" name="Shape 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342" y="4521950"/>
            <a:ext cx="1277130" cy="203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597525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/>
        </p:nvSpPr>
        <p:spPr>
          <a:xfrm>
            <a:off x="3431025" y="0"/>
            <a:ext cx="5478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 2: Amino Acids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91900" y="1215100"/>
            <a:ext cx="11659199" cy="556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285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Xanthoproteic Acid Test: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presence of aromatic amino acids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285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Hopkins-Cole Test: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presence of tryptophan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4285"/>
              <a:buFont typeface="Arial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 Sulfide Test: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presence of sulfur containing amino acids </a:t>
            </a: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000" y="3830950"/>
            <a:ext cx="2286000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2" type="sldNum"/>
          </p:nvPr>
        </p:nvSpPr>
        <p:spPr>
          <a:xfrm>
            <a:off x="11038775" y="6356350"/>
            <a:ext cx="543599" cy="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5" y="3996187"/>
            <a:ext cx="5886449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572100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69050" y="1219923"/>
            <a:ext cx="5081399" cy="506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 Tested: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egg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annie chun seaweed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 crunchy seaweed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arame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wakame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powder milk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greek yogurt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icelandic yogurt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6217800" y="2448775"/>
            <a:ext cx="5974200" cy="48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hemp, flax, chia 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spinach, kale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nutritional yeast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coconut oil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soy aminos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protein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peanut butter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almond butter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lentils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quinoa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brown rice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3454400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 2: Amino Acids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6550" y="2770250"/>
            <a:ext cx="2787000" cy="35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572075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Results for Lab 2</a:t>
            </a:r>
          </a:p>
        </p:txBody>
      </p:sp>
      <p:sp>
        <p:nvSpPr>
          <p:cNvPr id="192" name="Shape 192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194" name="Shape 194"/>
          <p:cNvGraphicFramePr/>
          <p:nvPr/>
        </p:nvGraphicFramePr>
        <p:xfrm>
          <a:off x="47775" y="10066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{0F29504D-2BF2-4EB5-B85E-7C4481E6FA4D}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209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Xanthoproteic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Hopkins Cole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Lead Sulfide</a:t>
                      </a:r>
                    </a:p>
                  </a:txBody>
                  <a:tcPr marT="63500" marB="63500" marR="63500" marL="63500"/>
                </a:tc>
              </a:tr>
              <a:tr h="208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Water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</a:t>
                      </a:r>
                    </a:p>
                  </a:txBody>
                  <a:tcPr marT="63500" marB="63500" marR="63500" marL="63500"/>
                </a:tc>
              </a:tr>
              <a:tr h="331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Annie Chun Seaweed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small faint yellow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Light green w/ white ppt</a:t>
                      </a:r>
                    </a:p>
                  </a:txBody>
                  <a:tcPr marT="63500" marB="63500" marR="63500" marL="63500"/>
                </a:tc>
              </a:tr>
              <a:tr h="45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Sea Crunch Seaweed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Greenish-yellow (like annie Chun)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Dark green with very small faint yellow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Brighter green w/ slight white ppt </a:t>
                      </a:r>
                    </a:p>
                  </a:txBody>
                  <a:tcPr marT="63500" marB="63500" marR="63500" marL="63500"/>
                </a:tc>
              </a:tr>
              <a:tr h="45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Arame Seaweed (looked potentially burnt)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Orange 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Ppt formation</a:t>
                      </a:r>
                    </a:p>
                  </a:txBody>
                  <a:tcPr marT="63500" marB="63500" marR="63500" marL="63500"/>
                </a:tc>
              </a:tr>
              <a:tr h="45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Wakame Seaweed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Thick green/difficult to determine a ring 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 formation</a:t>
                      </a:r>
                    </a:p>
                  </a:txBody>
                  <a:tcPr marT="63500" marB="63500" marR="63500" marL="63500"/>
                </a:tc>
              </a:tr>
              <a:tr h="331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Hemp Seed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(Burnt) orange-y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purple thick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 formation</a:t>
                      </a:r>
                    </a:p>
                  </a:txBody>
                  <a:tcPr marT="63500" marB="63500" marR="63500" marL="63500"/>
                </a:tc>
              </a:tr>
              <a:tr h="453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Milk powder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Bright yellow, like an egg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Peachy pink(no visible particles) with a red-orange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Potential white ppt formation/ iodine coloring</a:t>
                      </a:r>
                    </a:p>
                  </a:txBody>
                  <a:tcPr marT="63500" marB="63500" marR="63500" marL="63500"/>
                </a:tc>
              </a:tr>
              <a:tr h="208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Flax seed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Peachy ring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little white ppt</a:t>
                      </a:r>
                    </a:p>
                  </a:txBody>
                  <a:tcPr marT="63500" marB="63500" marR="63500" marL="63500"/>
                </a:tc>
              </a:tr>
              <a:tr h="331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Spinach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Greenish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Dark dark green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little white ppt on surface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95" name="Shape 195"/>
          <p:cNvSpPr txBox="1"/>
          <p:nvPr/>
        </p:nvSpPr>
        <p:spPr>
          <a:xfrm>
            <a:off x="4696100" y="5038825"/>
            <a:ext cx="5478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6" name="Shape 196"/>
          <p:cNvGraphicFramePr/>
          <p:nvPr/>
        </p:nvGraphicFramePr>
        <p:xfrm>
          <a:off x="6201900" y="100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{121E0217-162D-4CAA-8FF3-2219311BAE50}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30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44444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Xanthoproteic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Hopkins Cole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Lead Sulfide</a:t>
                      </a:r>
                    </a:p>
                  </a:txBody>
                  <a:tcPr marT="63500" marB="63500" marR="63500" marL="63500"/>
                </a:tc>
              </a:tr>
              <a:tr h="784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Kale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Completely unrecognizable/ turned to a bright yellow substance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Dark dark green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Virtually no white ppt, evidence of burning on bottom</a:t>
                      </a:r>
                    </a:p>
                  </a:txBody>
                  <a:tcPr marT="63500" marB="63500" marR="63500" marL="63500"/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Egg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Looks cooked,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Deep purple thick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Turned brown with white ppt</a:t>
                      </a:r>
                    </a:p>
                  </a:txBody>
                  <a:tcPr marT="63500" marB="63500" marR="63500" marL="63500"/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Chia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Peachy ring 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lot of white ppt</a:t>
                      </a:r>
                    </a:p>
                  </a:txBody>
                  <a:tcPr marT="63500" marB="63500" marR="63500" marL="63500"/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Nutritional Yeast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apparent color change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Reddish ring formation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Very very little ppt/ could just be yeast grain</a:t>
                      </a:r>
                    </a:p>
                  </a:txBody>
                  <a:tcPr marT="63500" marB="63500" marR="63500" marL="63500"/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Coconut Oil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change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Slight faint yellow ring formation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 formation</a:t>
                      </a:r>
                    </a:p>
                  </a:txBody>
                  <a:tcPr marT="63500" marB="63500" marR="63500" marL="63500"/>
                </a:tc>
              </a:tr>
              <a:tr h="1136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Soy Aminos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change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detectable change</a:t>
                      </a: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but original color was already dark. When h2so4 added, the tube fizzed and popped a bit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 formation</a:t>
                      </a:r>
                    </a:p>
                  </a:txBody>
                  <a:tcPr marT="63500" marB="63500" marR="63500" marL="63500"/>
                </a:tc>
              </a:tr>
              <a:tr h="433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Greek Yogurt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Bright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Thick dark Purple ring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ppt, yogurt turned brown</a:t>
                      </a:r>
                    </a:p>
                  </a:txBody>
                  <a:tcPr marT="63500" marB="63500" marR="63500" marL="63500"/>
                </a:tc>
              </a:tr>
              <a:tr h="330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highlight>
                            <a:srgbClr val="FFFF00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Icelandic Yogurt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Bright yellow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Peachy ringn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4444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200" u="none" cap="none" strike="noStrike">
                          <a:solidFill>
                            <a:srgbClr val="44444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White ppt, yogurt turned brownish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554631" y="1425308"/>
            <a:ext cx="5081399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Performing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Yogurts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Kale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Performing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Coconut Oil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Soy Aminos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Nutritional Yeast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6128800" y="1334950"/>
            <a:ext cx="5974200" cy="538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reagent, less substance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liquidation methods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>
            <p:ph idx="3" type="body"/>
          </p:nvPr>
        </p:nvSpPr>
        <p:spPr>
          <a:xfrm>
            <a:off x="2968150" y="0"/>
            <a:ext cx="7441499" cy="64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 about Lab 2</a:t>
            </a: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025" y="2780900"/>
            <a:ext cx="5780675" cy="3848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630875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Results</a:t>
            </a:r>
          </a:p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34634" l="-1610" r="1610" t="16376"/>
          <a:stretch/>
        </p:blipFill>
        <p:spPr>
          <a:xfrm>
            <a:off x="340875" y="1364949"/>
            <a:ext cx="4817778" cy="31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37417" l="24787" r="19204" t="30968"/>
          <a:stretch/>
        </p:blipFill>
        <p:spPr>
          <a:xfrm>
            <a:off x="7401150" y="1364948"/>
            <a:ext cx="4181249" cy="314689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99300" y="4513200"/>
            <a:ext cx="5873400" cy="13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Greek yogurt        Icelandic Yogurt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Hopkins-Cole 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7422100" y="4513200"/>
            <a:ext cx="4181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Kale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Xanthoproteic Acid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Results</a:t>
            </a:r>
          </a:p>
        </p:txBody>
      </p:sp>
      <p:sp>
        <p:nvSpPr>
          <p:cNvPr id="223" name="Shape 223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34050" l="0" r="24963" t="28775"/>
          <a:stretch/>
        </p:blipFill>
        <p:spPr>
          <a:xfrm>
            <a:off x="3209575" y="1284900"/>
            <a:ext cx="5772850" cy="38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3171900" y="5098000"/>
            <a:ext cx="5848199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Wakame Seaweed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 Sulfide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09600" y="1352279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not have all the reagents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dry vs. wet substances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 solid vs. liquid substances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reagent preparation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Cooked/burnt substances</a:t>
            </a:r>
          </a:p>
        </p:txBody>
      </p:sp>
      <p:sp>
        <p:nvSpPr>
          <p:cNvPr id="232" name="Shape 232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Difficulties</a:t>
            </a:r>
          </a:p>
        </p:txBody>
      </p:sp>
      <p:sp>
        <p:nvSpPr>
          <p:cNvPr id="233" name="Shape 233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873" y="2012274"/>
            <a:ext cx="5792124" cy="434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609600" y="1352279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Information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Results/ Conclusions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Difficulties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Upcoming Tasks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</a:p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14318" r="10554" t="21314"/>
          <a:stretch/>
        </p:blipFill>
        <p:spPr>
          <a:xfrm>
            <a:off x="6774274" y="1352275"/>
            <a:ext cx="3732548" cy="51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09600" y="1352279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Uniformity in lab experiments: Repeatability 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is more! (Less substance, more reagents)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of results</a:t>
            </a:r>
          </a:p>
          <a:p>
            <a:pPr indent="-4064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Trying to make Qualitative tests instead of Quantitative tests</a:t>
            </a:r>
          </a:p>
        </p:txBody>
      </p:sp>
      <p:sp>
        <p:nvSpPr>
          <p:cNvPr id="241" name="Shape 241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</a:p>
        </p:txBody>
      </p:sp>
      <p:sp>
        <p:nvSpPr>
          <p:cNvPr id="242" name="Shape 242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09600" y="1352279"/>
            <a:ext cx="10972799" cy="50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of Qualitative Analysis of Amino Acids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Adulterations in Milk Lab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Casein Extraction Milk Lab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and implement Vitamin B lab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and implement activated charcoal tests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and implement chlorella tests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Upcoming Tasks</a:t>
            </a:r>
          </a:p>
        </p:txBody>
      </p:sp>
      <p:sp>
        <p:nvSpPr>
          <p:cNvPr id="250" name="Shape 250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250" y="1917350"/>
            <a:ext cx="3585152" cy="269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09600" y="1352279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lab experiments for a Molecular Nutrition Course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different foods/supplements for nutritional info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Investigate health properties of different types of diets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Investigate the claims about raved “superfoods”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idx="3" type="body"/>
          </p:nvPr>
        </p:nvSpPr>
        <p:spPr>
          <a:xfrm>
            <a:off x="3454400" y="150254"/>
            <a:ext cx="3653367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</a:p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6643" r="12240" t="0"/>
          <a:stretch/>
        </p:blipFill>
        <p:spPr>
          <a:xfrm>
            <a:off x="8573125" y="3510575"/>
            <a:ext cx="3395699" cy="31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09600" y="1352279"/>
            <a:ext cx="10972799" cy="5004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Macro/micronutrients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Carbohydrates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Amino Acids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Vitamins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Minerals</a:t>
            </a:r>
          </a:p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3454400" y="150254"/>
            <a:ext cx="7165703" cy="267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Information </a:t>
            </a:r>
          </a:p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2674" y="1769211"/>
            <a:ext cx="3909724" cy="18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3924" y="3019073"/>
            <a:ext cx="4512574" cy="3215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609600" y="1352279"/>
            <a:ext cx="10972799" cy="50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Glucose!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vs. Unavailable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available: broken down into monosaccharide in small intestine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unavailable: fermented in large intestine; forms fatty acids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Monosaccharides, Disaccharides, Polysaccharides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>
            <p:ph idx="3" type="body"/>
          </p:nvPr>
        </p:nvSpPr>
        <p:spPr>
          <a:xfrm>
            <a:off x="3454400" y="150250"/>
            <a:ext cx="41964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Carbohydrates</a:t>
            </a:r>
          </a:p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1975" y="1151650"/>
            <a:ext cx="2976524" cy="17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09600" y="1352279"/>
            <a:ext cx="10972799" cy="5003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Essential vs. Nonessential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 common amino acids</a:t>
            </a:r>
          </a:p>
          <a:p>
            <a:pPr indent="-126978" lvl="1" marL="838179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of 20 are essential </a:t>
            </a: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6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4522300" y="137554"/>
            <a:ext cx="36534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Amino Acids</a:t>
            </a:r>
          </a:p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325" y="3641058"/>
            <a:ext cx="9833350" cy="228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09600" y="1072575"/>
            <a:ext cx="10972799" cy="47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Fehling’s Test: presence of reducing sugar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Benedict’s Test: presence of reducing sugar concentration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Barfoed’s Test: presence of reducing sugars (will have a thin film at the bottom of the test tube to indicate reducing monosaccharides)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Iodine Test: presence of polysaccharides </a:t>
            </a: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Bial’s Test: presence of pentoses and hexoses </a:t>
            </a: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/>
          <p:nvPr>
            <p:ph idx="3" type="body"/>
          </p:nvPr>
        </p:nvSpPr>
        <p:spPr>
          <a:xfrm>
            <a:off x="3454400" y="150254"/>
            <a:ext cx="6204754" cy="353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 1: Carbohydrates</a:t>
            </a:r>
          </a:p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609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rainbow-test-tubes.jpg"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6575" y="4069148"/>
            <a:ext cx="3126849" cy="1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19025" y="1329300"/>
            <a:ext cx="4935299" cy="502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Items Tested: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Green Tea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Vitamin Water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Lentils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Quinoa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737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3454400" y="150254"/>
            <a:ext cx="6204900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 1: Carbohydrates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652250" y="1424725"/>
            <a:ext cx="4184699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Blueberries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Powder (plant-based) 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Almond butter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Peanut butter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Seitan</a:t>
            </a: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Times New Roman"/>
              <a:buChar char="●"/>
            </a:pPr>
            <a:r>
              <a:rPr b="0" i="0" lang="en-US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Tofu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nknown.jpeg"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0425" y="1685349"/>
            <a:ext cx="3192075" cy="2190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mond-butter-vs-peanut-butter.jpg" id="105" name="Shape 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0425" y="3957625"/>
            <a:ext cx="3198287" cy="239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454400" y="5039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3" type="body"/>
          </p:nvPr>
        </p:nvSpPr>
        <p:spPr>
          <a:xfrm>
            <a:off x="2895600" y="162950"/>
            <a:ext cx="7888499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Results for Lab 1</a:t>
            </a:r>
          </a:p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609600" y="6356351"/>
            <a:ext cx="2844900" cy="36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6/29/2017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737600" y="6356351"/>
            <a:ext cx="2844800" cy="3661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593000"/>
            <a:ext cx="22860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484950" y="1043000"/>
            <a:ext cx="2535299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Fehling’s Test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84950" y="3031275"/>
            <a:ext cx="2535299" cy="3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negative         Right: positive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9287" y="1526199"/>
            <a:ext cx="3313969" cy="143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4127200" y="1017400"/>
            <a:ext cx="2737799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Benedict’s Test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3839050" y="3015525"/>
            <a:ext cx="3314099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negative, green: few sugars, yellow: some sugars, Right: positive</a:t>
            </a: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1350" y="1526200"/>
            <a:ext cx="2535299" cy="157188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8361349" y="1043000"/>
            <a:ext cx="2535299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Barfoed's Test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971950" y="3098075"/>
            <a:ext cx="3314099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negative            Right: positive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7575" y="4197350"/>
            <a:ext cx="333375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1904874" y="3699675"/>
            <a:ext cx="2286000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Bial's Test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274425" y="5672200"/>
            <a:ext cx="3546899" cy="2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negative     Middle: negative      Right: positive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7">
            <a:alphaModFix/>
          </a:blip>
          <a:srcRect b="18033" l="0" r="0" t="40714"/>
          <a:stretch/>
        </p:blipFill>
        <p:spPr>
          <a:xfrm>
            <a:off x="6893149" y="4230275"/>
            <a:ext cx="2285999" cy="1378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 flipH="1">
            <a:off x="7070592" y="3699675"/>
            <a:ext cx="1931100" cy="38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Iodine Test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6893150" y="5672200"/>
            <a:ext cx="2286000" cy="25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positive      Right: negative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Schools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